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73" r:id="rId5"/>
    <p:sldId id="274" r:id="rId6"/>
    <p:sldId id="275" r:id="rId7"/>
    <p:sldId id="276" r:id="rId8"/>
    <p:sldId id="277" r:id="rId9"/>
    <p:sldId id="278" r:id="rId10"/>
    <p:sldId id="263" r:id="rId11"/>
    <p:sldId id="272" r:id="rId12"/>
    <p:sldId id="279" r:id="rId13"/>
    <p:sldId id="280" r:id="rId1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275FC8-4299-4DDF-AEE9-3E88A79E5126}">
  <a:tblStyle styleId="{E7275FC8-4299-4DDF-AEE9-3E88A79E5126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1E8"/>
          </a:solidFill>
        </a:fill>
      </a:tcStyle>
    </a:wholeTbl>
    <a:band1H>
      <a:tcTxStyle/>
      <a:tcStyle>
        <a:tcBdr/>
        <a:fill>
          <a:solidFill>
            <a:srgbClr val="FFE2C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2C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0" y="1886797"/>
            <a:ext cx="8520600" cy="18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18" y="67300"/>
            <a:ext cx="9143982" cy="1420254"/>
          </a:xfrm>
          <a:prstGeom prst="flowChartDocumen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 flipH="1">
            <a:off x="18" y="0"/>
            <a:ext cx="9143982" cy="1420254"/>
          </a:xfrm>
          <a:prstGeom prst="flowChartDocument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-11025" y="5919900"/>
            <a:ext cx="9155100" cy="9381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25" y="5919900"/>
            <a:ext cx="3572100" cy="9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1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MISSION</a:t>
            </a:r>
            <a:endParaRPr sz="1400" b="1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IN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 is a nurturing ground for an individual’s holistic development to make effective contribution to the society in a dynamic environment</a:t>
            </a:r>
            <a:endParaRPr sz="11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3709075" y="5919900"/>
            <a:ext cx="203070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1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VISION</a:t>
            </a:r>
            <a:endParaRPr sz="1400" b="1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IN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1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6067875" y="5919900"/>
            <a:ext cx="2984400" cy="9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1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CORE   VALUES</a:t>
            </a:r>
            <a:endParaRPr sz="1400" b="1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lang="en-IN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Faith in God |  Moral Uprightness</a:t>
            </a:r>
            <a:br>
              <a:rPr lang="en-IN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Love of Fellow Beings   </a:t>
            </a:r>
            <a:br>
              <a:rPr lang="en-IN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1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Social Responsibility | Pursuit of Excellence</a:t>
            </a:r>
            <a:endParaRPr sz="11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43450" y="232167"/>
            <a:ext cx="2764676" cy="1002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/>
            </a:lvl1pPr>
            <a:lvl2pPr marL="914400" lvl="1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marL="1371600" lvl="2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marL="1828800" lvl="3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marL="2286000" lvl="4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marL="2743200" lvl="5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marL="3200400" lvl="6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marL="4114800" lvl="8" indent="-34290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95" name="Google Shape;95;p11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1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7" name="Google Shape;97;p11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1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1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02" name="Google Shape;102;p12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2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4" name="Google Shape;104;p12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2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2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" name="Google Shape;25;p3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" name="Google Shape;34;p4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5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" name="Google Shape;44;p5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5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5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6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2" name="Google Shape;52;p6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6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6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59" name="Google Shape;59;p7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1" name="Google Shape;61;p7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7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7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67" name="Google Shape;67;p8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8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9" name="Google Shape;69;p8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8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8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68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9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Google Shape;80;p9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9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9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86" name="Google Shape;86;p10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0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sz="14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8" name="Google Shape;88;p10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0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name="adj1" fmla="val 12503"/>
              <a:gd name="adj2" fmla="val 0"/>
            </a:avLst>
          </a:prstGeom>
          <a:solidFill>
            <a:srgbClr val="0B5394"/>
          </a:solidFill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0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lang="en-IN" sz="14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IN" sz="12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sz="12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 txBox="1">
            <a:spLocks noGrp="1"/>
          </p:cNvSpPr>
          <p:nvPr>
            <p:ph type="ctrTitle"/>
          </p:nvPr>
        </p:nvSpPr>
        <p:spPr>
          <a:xfrm>
            <a:off x="311700" y="1631853"/>
            <a:ext cx="8520600" cy="77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</a:pPr>
            <a:br>
              <a:rPr lang="en-IN" dirty="0">
                <a:latin typeface="+mn-lt"/>
                <a:ea typeface="Times New Roman"/>
                <a:cs typeface="Times New Roman"/>
                <a:sym typeface="Times New Roman"/>
              </a:rPr>
            </a:br>
            <a:br>
              <a:rPr lang="en-IN" dirty="0">
                <a:latin typeface="+mn-lt"/>
                <a:ea typeface="Times New Roman"/>
                <a:cs typeface="Times New Roman"/>
                <a:sym typeface="Times New Roman"/>
              </a:rPr>
            </a:br>
            <a:r>
              <a:rPr lang="en-IN" dirty="0">
                <a:latin typeface="+mn-lt"/>
                <a:ea typeface="Times New Roman"/>
                <a:cs typeface="Times New Roman"/>
                <a:sym typeface="Times New Roman"/>
              </a:rPr>
              <a:t>ESE PRESENTATION</a:t>
            </a:r>
            <a:r>
              <a:rPr lang="en-IN" dirty="0">
                <a:latin typeface="+mn-lt"/>
              </a:rPr>
              <a:t> </a:t>
            </a:r>
            <a:r>
              <a:rPr lang="en-IN" dirty="0">
                <a:latin typeface="+mn-lt"/>
                <a:cs typeface="Times New Roman"/>
                <a:sym typeface="Times New Roman"/>
              </a:rPr>
              <a:t>1</a:t>
            </a:r>
            <a:endParaRPr dirty="0"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"/>
          </p:nvPr>
        </p:nvSpPr>
        <p:spPr>
          <a:xfrm>
            <a:off x="311700" y="2544991"/>
            <a:ext cx="8520600" cy="312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IN" sz="2400" dirty="0">
                <a:latin typeface="+mn-lt"/>
                <a:ea typeface="Times New Roman"/>
                <a:cs typeface="Times New Roman"/>
                <a:sym typeface="Times New Roman"/>
              </a:rPr>
              <a:t>Guide: </a:t>
            </a:r>
            <a:r>
              <a:rPr lang="en-IN" sz="2400" dirty="0" err="1">
                <a:latin typeface="+mn-lt"/>
                <a:ea typeface="Times New Roman"/>
                <a:cs typeface="Times New Roman"/>
                <a:sym typeface="Times New Roman"/>
              </a:rPr>
              <a:t>Dr.</a:t>
            </a:r>
            <a:r>
              <a:rPr lang="en-IN" sz="2400" dirty="0">
                <a:latin typeface="+mn-lt"/>
                <a:ea typeface="Times New Roman"/>
                <a:cs typeface="Times New Roman"/>
                <a:sym typeface="Times New Roman"/>
              </a:rPr>
              <a:t> Nizar Banu P K</a:t>
            </a:r>
            <a:endParaRPr sz="2400" dirty="0">
              <a:latin typeface="+mn-lt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endParaRPr lang="en-IN" sz="20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endParaRPr lang="en-IN" sz="20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IN" sz="2000" dirty="0">
                <a:latin typeface="+mn-lt"/>
                <a:ea typeface="Times New Roman"/>
                <a:cs typeface="Times New Roman"/>
                <a:sym typeface="Times New Roman"/>
              </a:rPr>
              <a:t>Presented By</a:t>
            </a:r>
          </a:p>
          <a:p>
            <a:pPr marL="0" indent="0"/>
            <a:endParaRPr lang="en-IN" sz="2000" b="1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0" indent="0"/>
            <a:r>
              <a:rPr lang="en-IN" sz="2000" dirty="0">
                <a:latin typeface="+mn-lt"/>
                <a:ea typeface="Times New Roman"/>
                <a:cs typeface="Times New Roman"/>
                <a:sym typeface="Times New Roman"/>
              </a:rPr>
              <a:t>Lynford Valentino D’souza            2047221</a:t>
            </a:r>
            <a:endParaRPr lang="en-IN" sz="2000" b="1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IN" sz="2000" dirty="0">
                <a:latin typeface="+mn-lt"/>
                <a:cs typeface="Times New Roman"/>
                <a:sym typeface="Times New Roman"/>
              </a:rPr>
              <a:t>Yash </a:t>
            </a:r>
            <a:r>
              <a:rPr lang="en-IN" sz="2000" dirty="0" err="1">
                <a:latin typeface="+mn-lt"/>
                <a:cs typeface="Times New Roman"/>
                <a:sym typeface="Times New Roman"/>
              </a:rPr>
              <a:t>Himmatsingh</a:t>
            </a:r>
            <a:r>
              <a:rPr lang="en-IN" sz="2000" dirty="0">
                <a:latin typeface="+mn-lt"/>
                <a:cs typeface="Times New Roman"/>
                <a:sym typeface="Times New Roman"/>
              </a:rPr>
              <a:t> Kataria 	  2047235</a:t>
            </a:r>
            <a:endParaRPr lang="en-IN" sz="2000" dirty="0">
              <a:latin typeface="+mn-lt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IN" sz="2000" dirty="0">
                <a:latin typeface="+mn-lt"/>
                <a:ea typeface="Times New Roman"/>
                <a:cs typeface="Times New Roman"/>
                <a:sym typeface="Times New Roman"/>
              </a:rPr>
              <a:t>Sumi Thomas                                2047259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endParaRPr sz="2600" dirty="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endParaRPr sz="26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endParaRPr sz="2600" dirty="0">
              <a:latin typeface="+mn-l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87EFE5-6F70-4D61-BD07-005A0B6BCD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317444" y="636923"/>
            <a:ext cx="8520600" cy="624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IN" dirty="0">
                <a:latin typeface="+mn-lt"/>
                <a:ea typeface="Times New Roman"/>
                <a:cs typeface="Times New Roman"/>
                <a:sym typeface="Times New Roman"/>
              </a:rPr>
              <a:t>Hardware and Software Requirements</a:t>
            </a:r>
            <a:endParaRPr dirty="0">
              <a:latin typeface="+mn-lt"/>
            </a:endParaRPr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1"/>
          </p:nvPr>
        </p:nvSpPr>
        <p:spPr>
          <a:xfrm>
            <a:off x="311700" y="3424386"/>
            <a:ext cx="124394" cy="779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5375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rgbClr val="365F9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r>
              <a:rPr lang="en-IN" sz="11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 b="0" i="0" u="none" strike="noStrike" cap="none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r>
              <a:rPr lang="en-IN" sz="11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 b="0" i="0" u="none" strike="noStrike" cap="none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r>
              <a:rPr lang="en-IN" sz="11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4" name="Google Shape;154;p20"/>
          <p:cNvGraphicFramePr/>
          <p:nvPr>
            <p:extLst>
              <p:ext uri="{D42A27DB-BD31-4B8C-83A1-F6EECF244321}">
                <p14:modId xmlns:p14="http://schemas.microsoft.com/office/powerpoint/2010/main" val="2673364161"/>
              </p:ext>
            </p:extLst>
          </p:nvPr>
        </p:nvGraphicFramePr>
        <p:xfrm>
          <a:off x="1523999" y="1291114"/>
          <a:ext cx="6094725" cy="3471222"/>
        </p:xfrm>
        <a:graphic>
          <a:graphicData uri="http://schemas.openxmlformats.org/drawingml/2006/table">
            <a:tbl>
              <a:tblPr firstRow="1" firstCol="1" bandRow="1">
                <a:noFill/>
                <a:tableStyleId>{E7275FC8-4299-4DDF-AEE9-3E88A79E5126}</a:tableStyleId>
              </a:tblPr>
              <a:tblGrid>
                <a:gridCol w="1094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4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59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829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b="0" u="none" strike="noStrike" cap="none" dirty="0"/>
                        <a:t>Sr No. </a:t>
                      </a:r>
                      <a:endParaRPr sz="13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b="0" u="none" strike="noStrike" cap="none" dirty="0"/>
                        <a:t>Requirement Name </a:t>
                      </a:r>
                      <a:endParaRPr sz="13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b="0" u="none" strike="noStrike" cap="none" dirty="0"/>
                        <a:t>Description</a:t>
                      </a:r>
                      <a:r>
                        <a:rPr lang="en-IN" sz="1300" u="none" strike="noStrike" cap="none" dirty="0"/>
                        <a:t> </a:t>
                      </a:r>
                      <a:endParaRPr sz="13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004B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5174"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/>
                        <a:t>1 </a:t>
                      </a:r>
                      <a:endParaRPr sz="13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 dirty="0"/>
                        <a:t>Processor </a:t>
                      </a:r>
                      <a:endParaRPr sz="13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ADBC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lang="en-IN" sz="13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Quad-Core 64-bit Broadcom 2711 Cortex A72 Processor, Cortex A-53 cores, Intel i5 core.</a:t>
                      </a:r>
                      <a:endParaRPr sz="1300" dirty="0"/>
                    </a:p>
                  </a:txBody>
                  <a:tcPr marL="62225" marR="73025" marT="0" marB="0">
                    <a:solidFill>
                      <a:srgbClr val="ADBC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8291"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 dirty="0"/>
                        <a:t>2 </a:t>
                      </a:r>
                      <a:endParaRPr sz="13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524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ROM</a:t>
                      </a:r>
                      <a:endParaRPr sz="13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ADBC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2 - 50 GB</a:t>
                      </a:r>
                      <a:endParaRPr sz="13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ADBC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8291"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/>
                        <a:t>3 </a:t>
                      </a:r>
                      <a:endParaRPr sz="13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13334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/>
                        <a:t>RAM </a:t>
                      </a:r>
                      <a:endParaRPr sz="13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ADBC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 dirty="0"/>
                        <a:t>1 - 16 GB </a:t>
                      </a:r>
                      <a:endParaRPr sz="13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ADBC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3052"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/>
                        <a:t>4 </a:t>
                      </a:r>
                      <a:endParaRPr sz="13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08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 dirty="0"/>
                        <a:t>Processor Speed </a:t>
                      </a:r>
                      <a:endParaRPr sz="13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ADBC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1.3 GHz and above</a:t>
                      </a:r>
                      <a:endParaRPr sz="1300" dirty="0"/>
                    </a:p>
                  </a:txBody>
                  <a:tcPr marL="62225" marR="73025" marT="0" marB="0" anchor="ctr">
                    <a:solidFill>
                      <a:srgbClr val="ADBC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8123"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/>
                        <a:t>5 </a:t>
                      </a:r>
                      <a:endParaRPr sz="13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1905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 dirty="0"/>
                        <a:t>System Type </a:t>
                      </a:r>
                      <a:endParaRPr sz="13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ADBC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u="none" strike="noStrike" cap="none" dirty="0"/>
                        <a:t>64-bit Operating System. </a:t>
                      </a:r>
                      <a:endParaRPr sz="13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0" marB="0" anchor="ctr">
                    <a:solidFill>
                      <a:srgbClr val="ADBC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55" name="Google Shape;155;p20"/>
          <p:cNvSpPr/>
          <p:nvPr/>
        </p:nvSpPr>
        <p:spPr>
          <a:xfrm>
            <a:off x="1524000" y="2325379"/>
            <a:ext cx="124394" cy="918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5375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r>
              <a:rPr lang="en-IN" sz="11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r>
              <a:rPr lang="en-IN" sz="11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r>
              <a:rPr lang="en-IN" sz="11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r>
              <a:rPr lang="en-IN" sz="11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r>
              <a:rPr lang="en-IN" sz="11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6" name="Google Shape;156;p20"/>
          <p:cNvGraphicFramePr/>
          <p:nvPr>
            <p:extLst>
              <p:ext uri="{D42A27DB-BD31-4B8C-83A1-F6EECF244321}">
                <p14:modId xmlns:p14="http://schemas.microsoft.com/office/powerpoint/2010/main" val="3948573573"/>
              </p:ext>
            </p:extLst>
          </p:nvPr>
        </p:nvGraphicFramePr>
        <p:xfrm>
          <a:off x="1523999" y="4792526"/>
          <a:ext cx="6107490" cy="1332049"/>
        </p:xfrm>
        <a:graphic>
          <a:graphicData uri="http://schemas.openxmlformats.org/drawingml/2006/table">
            <a:tbl>
              <a:tblPr firstRow="1" firstCol="1" bandRow="1">
                <a:noFill/>
                <a:tableStyleId>{E7275FC8-4299-4DDF-AEE9-3E88A79E5126}</a:tableStyleId>
              </a:tblPr>
              <a:tblGrid>
                <a:gridCol w="2066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411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316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b="0" u="none" strike="noStrike" cap="none" dirty="0"/>
                        <a:t>Operating System </a:t>
                      </a:r>
                      <a:endParaRPr sz="13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99050" marB="0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b="0" u="none" strike="noStrike" cap="none" dirty="0">
                          <a:solidFill>
                            <a:schemeClr val="dk1"/>
                          </a:solidFill>
                        </a:rPr>
                        <a:t>Windows 10, Raspberry Pi OS, Android</a:t>
                      </a:r>
                      <a:r>
                        <a:rPr lang="en-IN" sz="1300" b="0" u="none" strike="noStrike" cap="none" dirty="0"/>
                        <a:t> </a:t>
                      </a:r>
                      <a:r>
                        <a:rPr lang="en-IN" sz="1300" b="0" u="none" strike="noStrike" cap="none" dirty="0">
                          <a:solidFill>
                            <a:schemeClr val="dk1"/>
                          </a:solidFill>
                        </a:rPr>
                        <a:t>8 </a:t>
                      </a:r>
                      <a:endParaRPr sz="1300" b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99050" marB="0">
                    <a:solidFill>
                      <a:srgbClr val="ADBC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750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b="0" u="none" strike="noStrike" cap="none" dirty="0"/>
                        <a:t>Programming Languages </a:t>
                      </a:r>
                      <a:endParaRPr sz="13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99050" marB="0" anchor="ctr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b="0" u="none" strike="noStrike" cap="none" dirty="0"/>
                        <a:t>HTML5, CSS3, JAVASCRIPT, JAVA, XML, DART, PYTHON</a:t>
                      </a:r>
                      <a:endParaRPr sz="13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2225" marR="73025" marT="99050" marB="0">
                    <a:solidFill>
                      <a:srgbClr val="ADBC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37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b="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Database</a:t>
                      </a:r>
                      <a:endParaRPr sz="1300" b="0" dirty="0"/>
                    </a:p>
                  </a:txBody>
                  <a:tcPr marL="62225" marR="73025" marT="99050" marB="0">
                    <a:solidFill>
                      <a:srgbClr val="004B5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N" sz="1300" b="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Firebase/Amazon web services</a:t>
                      </a:r>
                      <a:endParaRPr sz="1300" b="0" dirty="0"/>
                    </a:p>
                  </a:txBody>
                  <a:tcPr marL="62225" marR="73025" marT="99050" marB="0">
                    <a:solidFill>
                      <a:srgbClr val="ADBC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B584CD-4A20-400E-B201-5174305815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10</a:t>
            </a:fld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</a:pPr>
            <a:r>
              <a:rPr lang="en-IN" sz="7200" dirty="0"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 sz="7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7AA4AC-2643-44C7-8F41-BE8BE96618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11</a:t>
            </a:fld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6FC24-3045-4D47-A511-EC13468B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E8B4C-175F-4B03-B045-9BAE1C465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1399"/>
            <a:ext cx="8520600" cy="4903171"/>
          </a:xfrm>
        </p:spPr>
        <p:txBody>
          <a:bodyPr/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[1] J.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Chiverton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"Helmet presence classification with motorcycle detection and tracking," in IET Intelligent Transport Systems, vol. 6, no. 3, pp. 259-269, September 2012.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[2] B. Duan, W. Liu, P. Fu, C. Yang, X. Wen, and H. Yuan, “Real-time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onroad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 vehicle and motorcycle detection using a single camera,” in Procs. of the IEEE Int. Conf. on Industrial Technology (ICIT), pp. 1–6, 10-13 Feb 2009.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[3] R. V. Silva, K. Aires, T. Santos, K. Abdala, R.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Veras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and A. Soares, “Automatic detection of motorcyclists without helmet,” in Proc. Latin American Computing Conf. (CLEI), Puerto Azul, Venezuela, pp. 1–7, 4–6 October 2013.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[4] R. V. Silva, T. Aires, and V. Rodrigo, “Helmet detection on motorcyclists using image descriptors and classiﬁers,” in Proc. Graphics, Patterns and Images (SIBGRAPI), Rio de Janeiro, Brazil, pp. 141–148, 27–30 August 2014.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[5] R. E. Kalman, “A new approach to linear ﬁltering and prediction problems,” Journal of Basic Engineering, vol. 82, no. 1, pp. 35–45, 1960.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[6] J. Mistry, A. K.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Misraa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M. Agarwal, A. Vyas, V. M.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Chudasama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 and K. P.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Upla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"An automatic detection of helmeted and non-helmeted motorcyclist with license plate extraction using convolutional neural network," 2017 Seventh International Conference on Image Processing Theory, Tools and Applications (IPTA), Montreal, QC, pp. 1-6, 2017.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[7] O.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Russakovsky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 et al., “ImageNet large scale visual recognition challenge”, International Journal of Computer Vision (IJCV), 115(3), 211–252, Dec 2015.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58FA2-7CD1-43C1-8BE3-4D2399248A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12</a:t>
            </a:fld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019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6FC24-3045-4D47-A511-EC13468B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(Continued)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E8B4C-175F-4B03-B045-9BAE1C465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1399"/>
            <a:ext cx="8520600" cy="4903171"/>
          </a:xfrm>
        </p:spPr>
        <p:txBody>
          <a:bodyPr/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[8] H. Li and C. Shen, “Reading car license plates using deep convolutional neural networks and LSTMs”,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arXiv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 preprint arXiv:1601.05610, 2016.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[9] K. C. D. Raj, A.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Chairat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V.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Timtong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M. N. Dailey and M.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Ekpanyapong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"Helmet violation processing using deep learning", 2018 International Workshop on Advanced Image Technology (IWAIT), Chiang Mai, pp. 1-4, 2018 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[10] K. Dahiya, D. Singh, and C. K. Mohan, “Automatic detection of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bikeriders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 without helmet using surveillance videos in real-time,” in Proc. Int. Joint Conf. Neural Networks (IJCNN), Vancouver, Canada, pp. 3046–3051, 24–29 July 2016.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[11]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D.G.Lowe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“Distinctive image features from scale-invariant key points,” Int. Journal of Computer Vision, vol. 60, no. 2, pp. 91–110, 2004.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 [12] D. Navneet and B.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Triggs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“Histograms of oriented gradients for human detection,” in Proc. IEEE Conf. Computer Vision and Pattern Recognition (CVPR), San Diego, California, pp. 886– 893, 20–26 June 2005.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[13] Z. Guo, D. Zhang, and L. Zhang, “A completed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modeling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 of local binary pattern operator for texture classiﬁcation,” IEEE Trans. Image Processing, vol. 19, no. 6, pp. 1657–1663, 2010. 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[14] C. Cortes and V. 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Vapnik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, “Support vector networks,” Machine Learning (Springer), vol. 20, no. 3, pp. 273–297, 1993. 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[15] D. Singh, D. Roy, and C. K. Mohan, “</a:t>
            </a:r>
            <a:r>
              <a:rPr lang="en-IN" sz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Dip-svm:distribution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Wingdings" panose="05000000000000000000" pitchFamily="2" charset="2"/>
              </a:rPr>
              <a:t> preserving kernel support vector machine for big data,” IEEE Trans. on Big Data, 2017. </a:t>
            </a: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IN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IN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endParaRPr lang="en-IN" sz="1200" dirty="0">
              <a:effectLst/>
              <a:latin typeface="Arial" panose="020B0604020202020204" pitchFamily="34" charset="0"/>
              <a:ea typeface="Arial" panose="020B0604020202020204" pitchFamily="34" charset="0"/>
              <a:cs typeface="Wingdings" panose="05000000000000000000" pitchFamily="2" charset="2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58FA2-7CD1-43C1-8BE3-4D2399248A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13</a:t>
            </a:fld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107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 txBox="1">
            <a:spLocks noGrp="1"/>
          </p:cNvSpPr>
          <p:nvPr>
            <p:ph type="title"/>
          </p:nvPr>
        </p:nvSpPr>
        <p:spPr>
          <a:xfrm>
            <a:off x="311700" y="106533"/>
            <a:ext cx="8520600" cy="608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</a:pPr>
            <a:r>
              <a:rPr lang="en-US" dirty="0">
                <a:latin typeface="+mn-lt"/>
                <a:ea typeface="Times New Roman"/>
                <a:cs typeface="Times New Roman"/>
                <a:sym typeface="Times New Roman"/>
              </a:rPr>
              <a:t>Project Title :</a:t>
            </a:r>
            <a:br>
              <a:rPr lang="en-US" dirty="0">
                <a:latin typeface="+mn-lt"/>
                <a:ea typeface="Times New Roman"/>
                <a:cs typeface="Times New Roman"/>
                <a:sym typeface="Times New Roman"/>
              </a:rPr>
            </a:br>
            <a:b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6000" dirty="0">
                <a:latin typeface="Times New Roman"/>
                <a:ea typeface="Times New Roman"/>
                <a:cs typeface="Times New Roman"/>
                <a:sym typeface="Times New Roman"/>
              </a:rPr>
              <a:t>Feasible Real Time Helmet Detection Using</a:t>
            </a:r>
            <a:br>
              <a:rPr lang="en-US" sz="60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6000" dirty="0">
                <a:latin typeface="Times New Roman"/>
                <a:ea typeface="Times New Roman"/>
                <a:cs typeface="Times New Roman"/>
                <a:sym typeface="Times New Roman"/>
              </a:rPr>
              <a:t>Raspberry PI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BFCEEB-5545-41D7-9717-C52A07D05D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311701" y="767533"/>
            <a:ext cx="8520600" cy="658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IN" dirty="0">
                <a:latin typeface="+mn-lt"/>
                <a:ea typeface="Times New Roman"/>
                <a:cs typeface="Times New Roman"/>
                <a:sym typeface="Times New Roman"/>
              </a:rPr>
              <a:t>Objectives</a:t>
            </a:r>
            <a:endParaRPr dirty="0">
              <a:latin typeface="+mn-lt"/>
            </a:endParaRPr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1"/>
          </p:nvPr>
        </p:nvSpPr>
        <p:spPr>
          <a:xfrm>
            <a:off x="311699" y="1356866"/>
            <a:ext cx="6541862" cy="40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IN" sz="2800" b="0" i="0" u="none" strike="noStrike" dirty="0">
                <a:solidFill>
                  <a:schemeClr val="dk1"/>
                </a:solidFill>
                <a:latin typeface="+mn-lt"/>
                <a:ea typeface="Times New Roman"/>
                <a:cs typeface="Times New Roman"/>
                <a:sym typeface="Times New Roman"/>
              </a:rPr>
              <a:t>Introduction</a:t>
            </a:r>
            <a:endParaRPr sz="2800" dirty="0">
              <a:latin typeface="+mn-l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IN" sz="2800" b="0" i="0" u="none" strike="noStrike" dirty="0">
                <a:solidFill>
                  <a:schemeClr val="dk1"/>
                </a:solidFill>
                <a:latin typeface="+mn-lt"/>
                <a:ea typeface="Times New Roman"/>
                <a:cs typeface="Times New Roman"/>
                <a:sym typeface="Times New Roman"/>
              </a:rPr>
              <a:t>Existing System and Limitations</a:t>
            </a:r>
            <a:endParaRPr sz="2800" dirty="0">
              <a:latin typeface="+mn-l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IN" sz="2800" b="0" i="0" u="none" strike="noStrike" dirty="0">
                <a:solidFill>
                  <a:schemeClr val="dk1"/>
                </a:solidFill>
                <a:latin typeface="+mn-lt"/>
                <a:ea typeface="Times New Roman"/>
                <a:cs typeface="Times New Roman"/>
                <a:sym typeface="Times New Roman"/>
              </a:rPr>
              <a:t>Proposed System</a:t>
            </a:r>
            <a:endParaRPr sz="2800" dirty="0">
              <a:latin typeface="+mn-l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IN" sz="2800" b="0" i="0" u="none" strike="noStrike" dirty="0">
                <a:solidFill>
                  <a:schemeClr val="dk1"/>
                </a:solidFill>
                <a:latin typeface="+mn-lt"/>
                <a:ea typeface="Times New Roman"/>
                <a:cs typeface="Times New Roman"/>
                <a:sym typeface="Times New Roman"/>
              </a:rPr>
              <a:t>Benefits and Primary Objective</a:t>
            </a: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IN" sz="2800" dirty="0">
                <a:solidFill>
                  <a:schemeClr val="dk1"/>
                </a:solidFill>
                <a:latin typeface="+mn-lt"/>
                <a:cs typeface="Times New Roman"/>
                <a:sym typeface="Times New Roman"/>
              </a:rPr>
              <a:t>Modules Identified</a:t>
            </a: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IN" sz="2800" dirty="0">
                <a:latin typeface="+mn-lt"/>
              </a:rPr>
              <a:t>Hardware &amp; Software Requirements</a:t>
            </a:r>
            <a:endParaRPr sz="2800" dirty="0">
              <a:latin typeface="+mn-l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1F4991-8747-4AFE-84C1-09B9689E7CD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86929" y="6062138"/>
            <a:ext cx="548700" cy="524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bg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bg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3</a:t>
            </a:fld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7EA5D-B766-4E3B-BEAA-8A462242F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753185"/>
            <a:ext cx="8520600" cy="606860"/>
          </a:xfrm>
        </p:spPr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AFE33-06A3-4A97-A32B-55B724C8B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360045"/>
            <a:ext cx="8520600" cy="4611548"/>
          </a:xfrm>
        </p:spPr>
        <p:txBody>
          <a:bodyPr/>
          <a:lstStyle/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India, worst road safety standards, by World Health Organization, government’s own reports.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The NCRB report, 43,540 deaths in accidents, Two-Wheelers in a single year.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IN" sz="2000" dirty="0"/>
              <a:t>Helmets, reduce risk of serious brain injury resulting into death, impact energy is absorbed by the helmet, thus saving head.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Governments, punishable offense, ride a bike without helmet.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Police Officers, significant proportion of time, spotting riders without helmets, stopping them, traffic violation tickets, incapable of catching everyone, disruption of the flow of traffic.</a:t>
            </a:r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AB44AE-AE8D-46A0-9A29-86585145354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4</a:t>
            </a:fld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814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A1E47-9904-44EE-9AEF-5DBCFCA6B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648120"/>
            <a:ext cx="8520600" cy="634932"/>
          </a:xfrm>
        </p:spPr>
        <p:txBody>
          <a:bodyPr/>
          <a:lstStyle/>
          <a:p>
            <a:r>
              <a:rPr lang="en-US" dirty="0"/>
              <a:t>Introduction (Continued)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90A60-C3EE-4B89-B571-A6C30CF6C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883" y="1283052"/>
            <a:ext cx="8520600" cy="4734966"/>
          </a:xfrm>
        </p:spPr>
        <p:txBody>
          <a:bodyPr/>
          <a:lstStyle/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The proposed system, detects bike riders not wearing helmets, in real time, capture the image, upload it to database.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The law enforcement officers, access violator’s pictures through  website, for verification and record.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They can generate traffic violation tickets, report of violations as per requirement,  challan sent via SMS or Email.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0377D5-B96C-45DB-82D7-3E39CAF14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52" y="4015019"/>
            <a:ext cx="3400296" cy="2002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B4FE09-166A-4E23-A766-49688B22A825}"/>
              </a:ext>
            </a:extLst>
          </p:cNvPr>
          <p:cNvSpPr txBox="1"/>
          <p:nvPr/>
        </p:nvSpPr>
        <p:spPr>
          <a:xfrm>
            <a:off x="2512871" y="6079122"/>
            <a:ext cx="41182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Object Detection, Jitender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Phogat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| Medium</a:t>
            </a:r>
            <a:endParaRPr lang="en-I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2B1F6-9BC7-4F9A-ABE6-A12718BB10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5</a:t>
            </a:fld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321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3DB5B-20CE-4BFA-8675-DC7ADF45F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88900"/>
            <a:ext cx="8520600" cy="580340"/>
          </a:xfrm>
        </p:spPr>
        <p:txBody>
          <a:bodyPr/>
          <a:lstStyle/>
          <a:p>
            <a:r>
              <a:rPr lang="en-US" dirty="0"/>
              <a:t>Existing System and Limitations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5F049-5A12-47A3-BAAA-8938D4A1F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9240"/>
            <a:ext cx="8520600" cy="4776718"/>
          </a:xfrm>
        </p:spPr>
        <p:txBody>
          <a:bodyPr/>
          <a:lstStyle/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Occlusion of objects, varying illumination conditions.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Use of non-specialized hardware, low accuracy, or work only under certain conditions.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Specialized hardware, high cost, not economical for large scale.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Modern machine learning techniques, power hungry, bottleneck on the feasibility of deployment, in large scale.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Most Deep Learning-based approaches use CNNs, don’t work well in real time detection, are computationally expensive.</a:t>
            </a:r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E8A67-8FB5-4349-9024-F9EB03DF97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6</a:t>
            </a:fld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3087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72BAE-DDD5-4AD9-8F78-C9F905EF1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68662"/>
            <a:ext cx="8520600" cy="640670"/>
          </a:xfrm>
        </p:spPr>
        <p:txBody>
          <a:bodyPr/>
          <a:lstStyle/>
          <a:p>
            <a:r>
              <a:rPr lang="en-US" dirty="0"/>
              <a:t>Proposed System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64AA4-F10E-4E3C-A7B5-47B4A04C0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35563"/>
            <a:ext cx="8520600" cy="4833440"/>
          </a:xfrm>
        </p:spPr>
        <p:txBody>
          <a:bodyPr/>
          <a:lstStyle/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Automated surveillance system, a surveillance camera and a Raspberry Pi or an Microcomputer.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Raspberry Pi, necessary processing power, compatible with the libraries being used, low power consumption.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The surveillance camera, any USB plug and play camera.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The Raspberry Pi, TensorFlow Lite object detection model, trained, custom dataset, photographed and tagged.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Law enforcement officers, access violator’s pictures through website, provision to send E-Chalan via SMS or Email, generate simple reports.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D23B2-C491-4260-8875-E8CA4E37D0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7</a:t>
            </a:fld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9345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C4ECC-44DE-4F41-98E3-1D56AFEFC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766167"/>
            <a:ext cx="8520600" cy="658658"/>
          </a:xfrm>
        </p:spPr>
        <p:txBody>
          <a:bodyPr/>
          <a:lstStyle/>
          <a:p>
            <a:r>
              <a:rPr lang="en-IN" sz="2800" i="0" u="none" strike="noStrike" dirty="0">
                <a:solidFill>
                  <a:schemeClr val="dk1"/>
                </a:solidFill>
                <a:latin typeface="+mn-lt"/>
                <a:ea typeface="Times New Roman"/>
                <a:cs typeface="Times New Roman"/>
                <a:sym typeface="Times New Roman"/>
              </a:rPr>
              <a:t>Benefits and Primary Objective</a:t>
            </a:r>
            <a:br>
              <a:rPr lang="en-IN" sz="2800" i="0" u="none" strike="noStrike" dirty="0">
                <a:solidFill>
                  <a:schemeClr val="dk1"/>
                </a:solidFill>
                <a:latin typeface="+mn-lt"/>
                <a:ea typeface="Times New Roman"/>
                <a:cs typeface="Times New Roman"/>
                <a:sym typeface="Times New Roman"/>
              </a:rPr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6FA98-5821-410F-820F-82192AE40E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Efficient and low power usage.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Easy to use interface for Law Enforcements Officers.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Reduction of death rates due to increased use of helmets.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Effectively make law enforcement officers free for better traffic management and flow.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Easy maintenance.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Can work on solar power, making it sustainable and eco-friendly.</a:t>
            </a:r>
          </a:p>
          <a:p>
            <a:pPr algn="just">
              <a:spcBef>
                <a:spcPts val="800"/>
              </a:spcBef>
              <a:spcAft>
                <a:spcPts val="800"/>
              </a:spcAft>
            </a:pPr>
            <a:r>
              <a:rPr lang="en-US" sz="2000" dirty="0"/>
              <a:t>It’s extensible and thus new features can be added eventually.</a:t>
            </a:r>
            <a:endParaRPr lang="en-I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F699C-7A4A-4EB1-B54C-80CA16716E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8</a:t>
            </a:fld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480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882FD-1EDF-4B6D-AB62-598E2893B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708615"/>
            <a:ext cx="8520600" cy="644590"/>
          </a:xfrm>
        </p:spPr>
        <p:txBody>
          <a:bodyPr/>
          <a:lstStyle/>
          <a:p>
            <a:r>
              <a:rPr lang="en-US" dirty="0"/>
              <a:t>Modules Identified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1CF0B-CE55-4A5C-986E-9B963679B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10757"/>
            <a:ext cx="8520600" cy="45552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sz="2400" b="0" i="0" u="none" strike="noStrike" baseline="0" dirty="0">
                <a:solidFill>
                  <a:srgbClr val="000000"/>
                </a:solidFill>
                <a:latin typeface="+mn-lt"/>
              </a:rPr>
              <a:t>Registration</a:t>
            </a:r>
          </a:p>
          <a:p>
            <a:pPr>
              <a:lnSpc>
                <a:spcPct val="150000"/>
              </a:lnSpc>
            </a:pPr>
            <a:r>
              <a:rPr lang="en-IN" sz="2400" b="0" i="0" u="none" strike="noStrike" baseline="0" dirty="0">
                <a:solidFill>
                  <a:srgbClr val="000000"/>
                </a:solidFill>
                <a:latin typeface="+mn-lt"/>
              </a:rPr>
              <a:t>Login</a:t>
            </a:r>
          </a:p>
          <a:p>
            <a:pPr>
              <a:lnSpc>
                <a:spcPct val="150000"/>
              </a:lnSpc>
            </a:pPr>
            <a:r>
              <a:rPr lang="en-IN" sz="2400" b="0" i="0" u="none" strike="noStrike" baseline="0" dirty="0">
                <a:solidFill>
                  <a:srgbClr val="000000"/>
                </a:solidFill>
                <a:latin typeface="+mn-lt"/>
              </a:rPr>
              <a:t>View Violators </a:t>
            </a:r>
          </a:p>
          <a:p>
            <a:pPr>
              <a:lnSpc>
                <a:spcPct val="150000"/>
              </a:lnSpc>
            </a:pPr>
            <a:r>
              <a:rPr lang="en-IN" sz="2400" b="0" i="0" u="none" strike="noStrike" baseline="0" dirty="0">
                <a:solidFill>
                  <a:srgbClr val="000000"/>
                </a:solidFill>
                <a:latin typeface="+mn-lt"/>
              </a:rPr>
              <a:t>Send Messages</a:t>
            </a:r>
          </a:p>
          <a:p>
            <a:pPr>
              <a:lnSpc>
                <a:spcPct val="150000"/>
              </a:lnSpc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+mn-lt"/>
              </a:rPr>
              <a:t>Object Detection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</a:rPr>
              <a:t>Image Capture and Transfer</a:t>
            </a:r>
            <a:endParaRPr lang="en-IN" sz="2400" b="0" i="0" u="none" strike="noStrike" baseline="0" dirty="0">
              <a:solidFill>
                <a:srgbClr val="000000"/>
              </a:solidFill>
              <a:latin typeface="+mn-lt"/>
            </a:endParaRPr>
          </a:p>
          <a:p>
            <a:pPr marL="88900" indent="0">
              <a:lnSpc>
                <a:spcPct val="150000"/>
              </a:lnSpc>
              <a:buNone/>
            </a:pPr>
            <a:r>
              <a:rPr lang="en-IN" sz="2800" b="0" i="0" u="none" strike="noStrike" baseline="0" dirty="0">
                <a:solidFill>
                  <a:srgbClr val="000000"/>
                </a:solidFill>
                <a:latin typeface="+mn-lt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31535-F970-406D-801B-6AF25A1A76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>
                <a:solidFill>
                  <a:schemeClr val="bg1"/>
                </a:solidFill>
              </a:rPr>
              <a:t>9</a:t>
            </a:fld>
            <a:endParaRPr lang="en-IN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DED1E1-2C05-40AA-96F6-CE06D5234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873" y="1521412"/>
            <a:ext cx="4400429" cy="24830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51D145-ECC4-49B4-A529-53751906F61C}"/>
              </a:ext>
            </a:extLst>
          </p:cNvPr>
          <p:cNvSpPr txBox="1"/>
          <p:nvPr/>
        </p:nvSpPr>
        <p:spPr>
          <a:xfrm>
            <a:off x="4681716" y="4062063"/>
            <a:ext cx="4044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Object detection in traffic,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Sik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Ho Tsang | Towards Data Science</a:t>
            </a:r>
            <a:endParaRPr lang="en-I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51173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1327</Words>
  <Application>Microsoft Office PowerPoint</Application>
  <PresentationFormat>On-screen Show (4:3)</PresentationFormat>
  <Paragraphs>126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Georgia</vt:lpstr>
      <vt:lpstr>Times New Roman</vt:lpstr>
      <vt:lpstr>Wingdings</vt:lpstr>
      <vt:lpstr>Simple Light</vt:lpstr>
      <vt:lpstr>  ESE PRESENTATION 1</vt:lpstr>
      <vt:lpstr>Project Title :  Feasible Real Time Helmet Detection Using Raspberry PI</vt:lpstr>
      <vt:lpstr>Objectives</vt:lpstr>
      <vt:lpstr>Introduction</vt:lpstr>
      <vt:lpstr>Introduction (Continued)</vt:lpstr>
      <vt:lpstr>Existing System and Limitations</vt:lpstr>
      <vt:lpstr>Proposed System</vt:lpstr>
      <vt:lpstr>Benefits and Primary Objective </vt:lpstr>
      <vt:lpstr>Modules Identified</vt:lpstr>
      <vt:lpstr>Hardware and Software Requirements</vt:lpstr>
      <vt:lpstr>Thank You!</vt:lpstr>
      <vt:lpstr>References</vt:lpstr>
      <vt:lpstr>References (Continued)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1</dc:title>
  <dc:creator>Yash Kataria</dc:creator>
  <cp:lastModifiedBy>Lynford D'souza</cp:lastModifiedBy>
  <cp:revision>93</cp:revision>
  <dcterms:modified xsi:type="dcterms:W3CDTF">2021-08-09T06:01:11Z</dcterms:modified>
</cp:coreProperties>
</file>